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59" r:id="rId4"/>
    <p:sldId id="270" r:id="rId5"/>
    <p:sldId id="271" r:id="rId6"/>
    <p:sldId id="272" r:id="rId7"/>
    <p:sldId id="273" r:id="rId8"/>
    <p:sldId id="274" r:id="rId9"/>
    <p:sldId id="280" r:id="rId10"/>
    <p:sldId id="260" r:id="rId11"/>
    <p:sldId id="278" r:id="rId12"/>
    <p:sldId id="261" r:id="rId13"/>
    <p:sldId id="263" r:id="rId14"/>
    <p:sldId id="264" r:id="rId15"/>
    <p:sldId id="281" r:id="rId16"/>
    <p:sldId id="279" r:id="rId17"/>
    <p:sldId id="276" r:id="rId18"/>
    <p:sldId id="277" r:id="rId19"/>
    <p:sldId id="265" r:id="rId20"/>
    <p:sldId id="266" r:id="rId21"/>
    <p:sldId id="267" r:id="rId22"/>
    <p:sldId id="269" r:id="rId23"/>
    <p:sldId id="268" r:id="rId24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5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205" autoAdjust="0"/>
    <p:restoredTop sz="90874" autoAdjust="0"/>
  </p:normalViewPr>
  <p:slideViewPr>
    <p:cSldViewPr>
      <p:cViewPr varScale="1">
        <p:scale>
          <a:sx n="102" d="100"/>
          <a:sy n="102" d="100"/>
        </p:scale>
        <p:origin x="1428" y="120"/>
      </p:cViewPr>
      <p:guideLst>
        <p:guide orient="horz" pos="2205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FD5DEB-2D77-40B4-90D8-38D1C70D7C89}" type="datetimeFigureOut">
              <a:rPr lang="de-DE" smtClean="0"/>
              <a:t>11.03.2020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74066A-D326-41ED-8B87-404DACE06210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710708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Kirill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74066A-D326-41ED-8B87-404DACE06210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766266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Zufar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74066A-D326-41ED-8B87-404DACE06210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610224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Zufar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74066A-D326-41ED-8B87-404DACE06210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833229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Zufar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74066A-D326-41ED-8B87-404DACE06210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282244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Zufar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74066A-D326-41ED-8B87-404DACE06210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180186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Kirill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74066A-D326-41ED-8B87-404DACE06210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247053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Kirill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74066A-D326-41ED-8B87-404DACE06210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812330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Zufar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74066A-D326-41ED-8B87-404DACE06210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461285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Zufar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74066A-D326-41ED-8B87-404DACE06210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713750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Zufar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74066A-D326-41ED-8B87-404DACE06210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962444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Zufar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74066A-D326-41ED-8B87-404DACE06210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047329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Kirill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74066A-D326-41ED-8B87-404DACE06210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6233694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Zufar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74066A-D326-41ED-8B87-404DACE06210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4642922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Zufar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74066A-D326-41ED-8B87-404DACE06210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1710118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Zufar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74066A-D326-41ED-8B87-404DACE06210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1238098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Zufar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74066A-D326-41ED-8B87-404DACE06210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466870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Kirill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74066A-D326-41ED-8B87-404DACE06210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9404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Rustam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74066A-D326-41ED-8B87-404DACE06210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964557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Rustam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74066A-D326-41ED-8B87-404DACE06210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435708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Rustam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74066A-D326-41ED-8B87-404DACE06210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936633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Rustam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74066A-D326-41ED-8B87-404DACE06210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657372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Rustam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74066A-D326-41ED-8B87-404DACE06210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940689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Zufar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74066A-D326-41ED-8B87-404DACE06210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834356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685800" y="1700808"/>
            <a:ext cx="7772400" cy="1470025"/>
          </a:xfrm>
        </p:spPr>
        <p:txBody>
          <a:bodyPr>
            <a:normAutofit/>
          </a:bodyPr>
          <a:lstStyle>
            <a:lvl1pPr>
              <a:defRPr sz="3200" b="1" baseline="0">
                <a:solidFill>
                  <a:schemeClr val="accent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de-DE" dirty="0" smtClean="0"/>
              <a:t>&lt;Title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your</a:t>
            </a:r>
            <a:r>
              <a:rPr lang="de-DE" dirty="0" smtClean="0"/>
              <a:t> </a:t>
            </a:r>
            <a:r>
              <a:rPr lang="de-DE" dirty="0" err="1" smtClean="0"/>
              <a:t>talk</a:t>
            </a:r>
            <a:r>
              <a:rPr lang="de-DE" dirty="0" smtClean="0"/>
              <a:t>&gt;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1371600" y="3886200"/>
            <a:ext cx="6400800" cy="334888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 smtClean="0"/>
              <a:t>&lt;Meeting </a:t>
            </a:r>
            <a:r>
              <a:rPr lang="de-DE" dirty="0" err="1" smtClean="0"/>
              <a:t>purpose</a:t>
            </a:r>
            <a:r>
              <a:rPr lang="de-DE" dirty="0" smtClean="0"/>
              <a:t>&gt;</a:t>
            </a:r>
          </a:p>
        </p:txBody>
      </p:sp>
      <p:sp>
        <p:nvSpPr>
          <p:cNvPr id="30" name="Untertitel 2"/>
          <p:cNvSpPr txBox="1">
            <a:spLocks/>
          </p:cNvSpPr>
          <p:nvPr userDrawn="1"/>
        </p:nvSpPr>
        <p:spPr>
          <a:xfrm>
            <a:off x="1381033" y="4214056"/>
            <a:ext cx="6400800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4" name="Textplatzhalter 23"/>
          <p:cNvSpPr>
            <a:spLocks noGrp="1"/>
          </p:cNvSpPr>
          <p:nvPr>
            <p:ph type="body" sz="quarter" idx="10" hasCustomPrompt="1"/>
          </p:nvPr>
        </p:nvSpPr>
        <p:spPr>
          <a:xfrm>
            <a:off x="1413920" y="5003391"/>
            <a:ext cx="6400800" cy="330609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de-DE" dirty="0" smtClean="0"/>
              <a:t>&lt;</a:t>
            </a:r>
            <a:r>
              <a:rPr lang="de-DE" dirty="0" err="1" smtClean="0"/>
              <a:t>Your</a:t>
            </a:r>
            <a:r>
              <a:rPr lang="de-DE" dirty="0" smtClean="0"/>
              <a:t> </a:t>
            </a:r>
            <a:r>
              <a:rPr lang="de-DE" dirty="0" err="1" smtClean="0"/>
              <a:t>name</a:t>
            </a:r>
            <a:r>
              <a:rPr lang="de-DE" dirty="0" smtClean="0"/>
              <a:t>&gt;</a:t>
            </a:r>
            <a:endParaRPr lang="de-DE" dirty="0"/>
          </a:p>
        </p:txBody>
      </p:sp>
      <p:sp>
        <p:nvSpPr>
          <p:cNvPr id="31" name="Textplatzhalter 23"/>
          <p:cNvSpPr>
            <a:spLocks noGrp="1"/>
          </p:cNvSpPr>
          <p:nvPr>
            <p:ph type="body" sz="quarter" idx="11" hasCustomPrompt="1"/>
          </p:nvPr>
        </p:nvSpPr>
        <p:spPr>
          <a:xfrm>
            <a:off x="1381033" y="4260912"/>
            <a:ext cx="6400800" cy="288032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de-DE" sz="1600" dirty="0" smtClean="0">
                <a:solidFill>
                  <a:schemeClr val="bg1">
                    <a:lumMod val="65000"/>
                  </a:schemeClr>
                </a:solidFill>
              </a:rPr>
              <a:t>(&lt;</a:t>
            </a:r>
            <a:r>
              <a:rPr lang="de-DE" sz="1600" dirty="0" err="1" smtClean="0">
                <a:solidFill>
                  <a:schemeClr val="bg1">
                    <a:lumMod val="65000"/>
                  </a:schemeClr>
                </a:solidFill>
              </a:rPr>
              <a:t>Presentation</a:t>
            </a:r>
            <a:r>
              <a:rPr lang="de-DE" sz="1600" baseline="0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sz="1600" baseline="0" dirty="0" err="1" smtClean="0">
                <a:solidFill>
                  <a:schemeClr val="bg1">
                    <a:lumMod val="65000"/>
                  </a:schemeClr>
                </a:solidFill>
              </a:rPr>
              <a:t>date</a:t>
            </a:r>
            <a:r>
              <a:rPr lang="de-DE" sz="1600" dirty="0" smtClean="0">
                <a:solidFill>
                  <a:schemeClr val="bg1">
                    <a:lumMod val="65000"/>
                  </a:schemeClr>
                </a:solidFill>
              </a:rPr>
              <a:t>&gt;)</a:t>
            </a:r>
            <a:endParaRPr lang="de-DE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6" name="Rectangle 8"/>
          <p:cNvSpPr>
            <a:spLocks noChangeArrowheads="1"/>
          </p:cNvSpPr>
          <p:nvPr userDrawn="1"/>
        </p:nvSpPr>
        <p:spPr bwMode="auto">
          <a:xfrm>
            <a:off x="0" y="6781800"/>
            <a:ext cx="9144000" cy="76200"/>
          </a:xfrm>
          <a:prstGeom prst="rect">
            <a:avLst/>
          </a:prstGeom>
          <a:solidFill>
            <a:schemeClr val="accent6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GB">
              <a:ea typeface="ＭＳ Ｐゴシック" pitchFamily="1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797741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999222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621407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1800"/>
            </a:lvl1pPr>
            <a:lvl2pPr>
              <a:defRPr sz="14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286117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>
            <a:normAutofit/>
          </a:bodyPr>
          <a:lstStyle>
            <a:lvl1pPr algn="l">
              <a:defRPr sz="3200" b="1" cap="all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 smtClean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5716526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681485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 smtClean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690795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504352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439381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42745510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8186876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2"/>
          <p:cNvSpPr>
            <a:spLocks noChangeArrowheads="1"/>
          </p:cNvSpPr>
          <p:nvPr userDrawn="1"/>
        </p:nvSpPr>
        <p:spPr bwMode="auto">
          <a:xfrm>
            <a:off x="0" y="6082402"/>
            <a:ext cx="9144000" cy="775598"/>
          </a:xfrm>
          <a:prstGeom prst="rect">
            <a:avLst/>
          </a:prstGeom>
          <a:solidFill>
            <a:srgbClr val="003359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GB">
              <a:ea typeface="ＭＳ Ｐゴシック" pitchFamily="1" charset="-128"/>
            </a:endParaRP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20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980728"/>
            <a:ext cx="8229600" cy="51016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grpSp>
        <p:nvGrpSpPr>
          <p:cNvPr id="7" name="Gruppieren 25"/>
          <p:cNvGrpSpPr>
            <a:grpSpLocks/>
          </p:cNvGrpSpPr>
          <p:nvPr userDrawn="1"/>
        </p:nvGrpSpPr>
        <p:grpSpPr bwMode="auto">
          <a:xfrm>
            <a:off x="0" y="0"/>
            <a:ext cx="457200" cy="6082402"/>
            <a:chOff x="0" y="0"/>
            <a:chExt cx="457200" cy="5943600"/>
          </a:xfrm>
        </p:grpSpPr>
        <p:sp>
          <p:nvSpPr>
            <p:cNvPr id="8" name="Rectangle 15"/>
            <p:cNvSpPr>
              <a:spLocks noChangeArrowheads="1"/>
            </p:cNvSpPr>
            <p:nvPr userDrawn="1"/>
          </p:nvSpPr>
          <p:spPr bwMode="auto">
            <a:xfrm>
              <a:off x="0" y="0"/>
              <a:ext cx="457200" cy="5181600"/>
            </a:xfrm>
            <a:prstGeom prst="rect">
              <a:avLst/>
            </a:prstGeom>
            <a:solidFill>
              <a:srgbClr val="FF7900">
                <a:alpha val="60001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defRPr/>
              </a:pPr>
              <a:endParaRPr lang="en-US">
                <a:ea typeface="ＭＳ Ｐゴシック" pitchFamily="1" charset="-128"/>
              </a:endParaRPr>
            </a:p>
          </p:txBody>
        </p:sp>
        <p:sp>
          <p:nvSpPr>
            <p:cNvPr id="9" name="Rectangle 10"/>
            <p:cNvSpPr>
              <a:spLocks noChangeArrowheads="1"/>
            </p:cNvSpPr>
            <p:nvPr userDrawn="1"/>
          </p:nvSpPr>
          <p:spPr bwMode="auto">
            <a:xfrm>
              <a:off x="0" y="1905000"/>
              <a:ext cx="457200" cy="914400"/>
            </a:xfrm>
            <a:prstGeom prst="rect">
              <a:avLst/>
            </a:prstGeom>
            <a:solidFill>
              <a:srgbClr val="FF7900">
                <a:alpha val="99001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defRPr/>
              </a:pPr>
              <a:endParaRPr lang="en-US">
                <a:ea typeface="ＭＳ Ｐゴシック" pitchFamily="1" charset="-128"/>
              </a:endParaRPr>
            </a:p>
          </p:txBody>
        </p:sp>
        <p:sp>
          <p:nvSpPr>
            <p:cNvPr id="10" name="Rectangle 13"/>
            <p:cNvSpPr>
              <a:spLocks noChangeArrowheads="1"/>
            </p:cNvSpPr>
            <p:nvPr userDrawn="1"/>
          </p:nvSpPr>
          <p:spPr bwMode="auto">
            <a:xfrm>
              <a:off x="0" y="2819400"/>
              <a:ext cx="457200" cy="3124200"/>
            </a:xfrm>
            <a:prstGeom prst="rect">
              <a:avLst/>
            </a:prstGeom>
            <a:solidFill>
              <a:srgbClr val="FF7900">
                <a:alpha val="50000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en-GB">
                <a:ea typeface="ＭＳ Ｐゴシック" pitchFamily="1" charset="-128"/>
              </a:endParaRPr>
            </a:p>
          </p:txBody>
        </p:sp>
        <p:sp>
          <p:nvSpPr>
            <p:cNvPr id="11" name="Rectangle 14"/>
            <p:cNvSpPr>
              <a:spLocks noChangeArrowheads="1"/>
            </p:cNvSpPr>
            <p:nvPr userDrawn="1"/>
          </p:nvSpPr>
          <p:spPr bwMode="auto">
            <a:xfrm>
              <a:off x="0" y="1524000"/>
              <a:ext cx="457200" cy="3657600"/>
            </a:xfrm>
            <a:prstGeom prst="rect">
              <a:avLst/>
            </a:prstGeom>
            <a:solidFill>
              <a:srgbClr val="FF7900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defRPr/>
              </a:pPr>
              <a:endParaRPr lang="en-US">
                <a:ea typeface="ＭＳ Ｐゴシック" pitchFamily="1" charset="-128"/>
              </a:endParaRPr>
            </a:p>
          </p:txBody>
        </p:sp>
        <p:sp>
          <p:nvSpPr>
            <p:cNvPr id="12" name="Rectangle 16"/>
            <p:cNvSpPr>
              <a:spLocks noChangeArrowheads="1"/>
            </p:cNvSpPr>
            <p:nvPr userDrawn="1"/>
          </p:nvSpPr>
          <p:spPr bwMode="auto">
            <a:xfrm>
              <a:off x="0" y="3124200"/>
              <a:ext cx="457200" cy="76200"/>
            </a:xfrm>
            <a:prstGeom prst="rect">
              <a:avLst/>
            </a:prstGeom>
            <a:solidFill>
              <a:srgbClr val="FF7900">
                <a:alpha val="0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defRPr/>
              </a:pPr>
              <a:endParaRPr lang="en-US">
                <a:solidFill>
                  <a:schemeClr val="hlink"/>
                </a:solidFill>
                <a:ea typeface="ＭＳ Ｐゴシック" pitchFamily="1" charset="-128"/>
              </a:endParaRPr>
            </a:p>
          </p:txBody>
        </p:sp>
        <p:sp>
          <p:nvSpPr>
            <p:cNvPr id="13" name="Rectangle 17"/>
            <p:cNvSpPr>
              <a:spLocks noChangeArrowheads="1"/>
            </p:cNvSpPr>
            <p:nvPr userDrawn="1"/>
          </p:nvSpPr>
          <p:spPr bwMode="auto">
            <a:xfrm>
              <a:off x="0" y="381000"/>
              <a:ext cx="457200" cy="76200"/>
            </a:xfrm>
            <a:prstGeom prst="rect">
              <a:avLst/>
            </a:prstGeom>
            <a:solidFill>
              <a:srgbClr val="FF7900">
                <a:alpha val="50000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defRPr/>
              </a:pPr>
              <a:endParaRPr lang="en-US">
                <a:solidFill>
                  <a:schemeClr val="hlink"/>
                </a:solidFill>
                <a:ea typeface="ＭＳ Ｐゴシック" pitchFamily="1" charset="-128"/>
              </a:endParaRPr>
            </a:p>
          </p:txBody>
        </p:sp>
        <p:sp>
          <p:nvSpPr>
            <p:cNvPr id="14" name="Rectangle 18"/>
            <p:cNvSpPr>
              <a:spLocks noChangeArrowheads="1"/>
            </p:cNvSpPr>
            <p:nvPr userDrawn="1"/>
          </p:nvSpPr>
          <p:spPr bwMode="auto">
            <a:xfrm>
              <a:off x="0" y="5867400"/>
              <a:ext cx="457200" cy="76200"/>
            </a:xfrm>
            <a:prstGeom prst="rect">
              <a:avLst/>
            </a:prstGeom>
            <a:solidFill>
              <a:schemeClr val="bg1">
                <a:alpha val="45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defRPr/>
              </a:pPr>
              <a:endParaRPr lang="en-US">
                <a:solidFill>
                  <a:schemeClr val="hlink"/>
                </a:solidFill>
                <a:ea typeface="ＭＳ Ｐゴシック" pitchFamily="1" charset="-128"/>
              </a:endParaRPr>
            </a:p>
          </p:txBody>
        </p:sp>
        <p:sp>
          <p:nvSpPr>
            <p:cNvPr id="15" name="Rectangle 22"/>
            <p:cNvSpPr>
              <a:spLocks noChangeArrowheads="1"/>
            </p:cNvSpPr>
            <p:nvPr userDrawn="1"/>
          </p:nvSpPr>
          <p:spPr bwMode="auto">
            <a:xfrm>
              <a:off x="0" y="0"/>
              <a:ext cx="457200" cy="457200"/>
            </a:xfrm>
            <a:prstGeom prst="rect">
              <a:avLst/>
            </a:prstGeom>
            <a:solidFill>
              <a:srgbClr val="FF7900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defRPr/>
              </a:pPr>
              <a:endParaRPr lang="en-US">
                <a:ea typeface="ＭＳ Ｐゴシック" pitchFamily="1" charset="-128"/>
              </a:endParaRPr>
            </a:p>
          </p:txBody>
        </p:sp>
        <p:sp>
          <p:nvSpPr>
            <p:cNvPr id="16" name="Rectangle 23"/>
            <p:cNvSpPr>
              <a:spLocks noChangeArrowheads="1"/>
            </p:cNvSpPr>
            <p:nvPr userDrawn="1"/>
          </p:nvSpPr>
          <p:spPr bwMode="auto">
            <a:xfrm>
              <a:off x="0" y="1219200"/>
              <a:ext cx="457200" cy="152400"/>
            </a:xfrm>
            <a:prstGeom prst="rect">
              <a:avLst/>
            </a:prstGeom>
            <a:solidFill>
              <a:srgbClr val="FF7900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defRPr/>
              </a:pPr>
              <a:endParaRPr lang="en-US">
                <a:ea typeface="ＭＳ Ｐゴシック" pitchFamily="1" charset="-128"/>
              </a:endParaRPr>
            </a:p>
          </p:txBody>
        </p:sp>
        <p:sp>
          <p:nvSpPr>
            <p:cNvPr id="17" name="Rectangle 24"/>
            <p:cNvSpPr>
              <a:spLocks noChangeArrowheads="1"/>
            </p:cNvSpPr>
            <p:nvPr userDrawn="1"/>
          </p:nvSpPr>
          <p:spPr bwMode="auto">
            <a:xfrm>
              <a:off x="0" y="5257800"/>
              <a:ext cx="457200" cy="152400"/>
            </a:xfrm>
            <a:prstGeom prst="rect">
              <a:avLst/>
            </a:prstGeom>
            <a:solidFill>
              <a:srgbClr val="FF7900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defRPr/>
              </a:pPr>
              <a:endParaRPr lang="en-US">
                <a:ea typeface="ＭＳ Ｐゴシック" pitchFamily="1" charset="-128"/>
              </a:endParaRPr>
            </a:p>
          </p:txBody>
        </p:sp>
      </p:grpSp>
      <p:sp>
        <p:nvSpPr>
          <p:cNvPr id="21" name="Fußzeilenplatzhalter 4"/>
          <p:cNvSpPr txBox="1">
            <a:spLocks noGrp="1"/>
          </p:cNvSpPr>
          <p:nvPr userDrawn="1"/>
        </p:nvSpPr>
        <p:spPr bwMode="auto">
          <a:xfrm>
            <a:off x="3635896" y="6082403"/>
            <a:ext cx="3744416" cy="6993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/>
            <a:r>
              <a:rPr lang="de-DE" sz="1000" dirty="0" smtClean="0">
                <a:solidFill>
                  <a:schemeClr val="bg1"/>
                </a:solidFill>
              </a:rPr>
              <a:t>Group </a:t>
            </a:r>
            <a:r>
              <a:rPr lang="en-US" sz="1000" dirty="0" smtClean="0">
                <a:solidFill>
                  <a:schemeClr val="bg1"/>
                </a:solidFill>
              </a:rPr>
              <a:t>S</a:t>
            </a:r>
            <a:r>
              <a:rPr lang="de-DE" sz="1000" dirty="0" err="1" smtClean="0">
                <a:solidFill>
                  <a:schemeClr val="bg1"/>
                </a:solidFill>
              </a:rPr>
              <a:t>tudy</a:t>
            </a:r>
            <a:r>
              <a:rPr lang="de-DE" sz="1000" dirty="0" smtClean="0">
                <a:solidFill>
                  <a:schemeClr val="bg1"/>
                </a:solidFill>
              </a:rPr>
              <a:t> </a:t>
            </a:r>
            <a:r>
              <a:rPr lang="de-DE" sz="1000" dirty="0" err="1" smtClean="0">
                <a:solidFill>
                  <a:schemeClr val="bg1"/>
                </a:solidFill>
              </a:rPr>
              <a:t>Presentation</a:t>
            </a:r>
            <a:endParaRPr lang="de-DE" sz="1000" dirty="0" smtClean="0">
              <a:solidFill>
                <a:schemeClr val="bg1"/>
              </a:solidFill>
            </a:endParaRPr>
          </a:p>
          <a:p>
            <a:pPr algn="ctr"/>
            <a:r>
              <a:rPr lang="de-DE" sz="1000" dirty="0" err="1" smtClean="0">
                <a:solidFill>
                  <a:schemeClr val="bg1"/>
                </a:solidFill>
              </a:rPr>
              <a:t>Kukartsev</a:t>
            </a:r>
            <a:r>
              <a:rPr lang="de-DE" sz="1000" dirty="0" smtClean="0">
                <a:solidFill>
                  <a:schemeClr val="bg1"/>
                </a:solidFill>
              </a:rPr>
              <a:t>, </a:t>
            </a:r>
            <a:r>
              <a:rPr lang="de-DE" sz="1000" dirty="0" err="1" smtClean="0">
                <a:solidFill>
                  <a:schemeClr val="bg1"/>
                </a:solidFill>
              </a:rPr>
              <a:t>Makhmutov</a:t>
            </a:r>
            <a:r>
              <a:rPr lang="de-DE" sz="1000" dirty="0" smtClean="0">
                <a:solidFill>
                  <a:schemeClr val="bg1"/>
                </a:solidFill>
              </a:rPr>
              <a:t>, </a:t>
            </a:r>
            <a:r>
              <a:rPr lang="de-DE" sz="1000" dirty="0" err="1" smtClean="0">
                <a:solidFill>
                  <a:schemeClr val="bg1"/>
                </a:solidFill>
              </a:rPr>
              <a:t>Khakov</a:t>
            </a:r>
            <a:endParaRPr lang="de-DE" sz="1000" dirty="0">
              <a:solidFill>
                <a:schemeClr val="bg1"/>
              </a:solidFill>
            </a:endParaRPr>
          </a:p>
          <a:p>
            <a:pPr algn="ctr"/>
            <a:r>
              <a:rPr lang="de-DE" sz="1000" i="1" dirty="0">
                <a:solidFill>
                  <a:schemeClr val="bg1"/>
                </a:solidFill>
              </a:rPr>
              <a:t>Page</a:t>
            </a:r>
            <a:r>
              <a:rPr lang="de-DE" sz="1000" dirty="0">
                <a:solidFill>
                  <a:schemeClr val="bg1"/>
                </a:solidFill>
              </a:rPr>
              <a:t> </a:t>
            </a:r>
            <a:r>
              <a:rPr lang="de-DE" sz="1000" dirty="0" smtClean="0">
                <a:solidFill>
                  <a:schemeClr val="bg1"/>
                </a:solidFill>
              </a:rPr>
              <a:t> </a:t>
            </a:r>
            <a:fld id="{683AE010-9896-4990-86A8-A65F313402B6}" type="slidenum">
              <a:rPr lang="de-DE" sz="1000" smtClean="0">
                <a:solidFill>
                  <a:schemeClr val="bg1"/>
                </a:solidFill>
              </a:rPr>
              <a:pPr algn="ctr"/>
              <a:t>‹#›</a:t>
            </a:fld>
            <a:endParaRPr lang="de-DE" sz="1000" dirty="0">
              <a:solidFill>
                <a:schemeClr val="bg1"/>
              </a:solidFill>
            </a:endParaRPr>
          </a:p>
        </p:txBody>
      </p:sp>
      <p:pic>
        <p:nvPicPr>
          <p:cNvPr id="22" name="Picture 3" descr="Z:\IHS PR Material and Information\ICS logo\ICS-dark-background.png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237" y="6155840"/>
            <a:ext cx="614339" cy="557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Fußzeilenplatzhalter 4"/>
          <p:cNvSpPr txBox="1">
            <a:spLocks noGrp="1"/>
          </p:cNvSpPr>
          <p:nvPr userDrawn="1"/>
        </p:nvSpPr>
        <p:spPr bwMode="auto">
          <a:xfrm>
            <a:off x="941208" y="6082403"/>
            <a:ext cx="2952750" cy="6993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de-DE" sz="1000" dirty="0" smtClean="0">
                <a:solidFill>
                  <a:schemeClr val="bg1"/>
                </a:solidFill>
              </a:rPr>
              <a:t>Integrated </a:t>
            </a:r>
            <a:r>
              <a:rPr lang="de-DE" sz="1000" dirty="0">
                <a:solidFill>
                  <a:schemeClr val="bg1"/>
                </a:solidFill>
              </a:rPr>
              <a:t>Communication Systems Group</a:t>
            </a:r>
          </a:p>
          <a:p>
            <a:r>
              <a:rPr lang="de-DE" sz="1000" u="sng" dirty="0">
                <a:solidFill>
                  <a:schemeClr val="bg1"/>
                </a:solidFill>
              </a:rPr>
              <a:t>www.tu-ilmenau.de/ics</a:t>
            </a:r>
            <a:r>
              <a:rPr lang="de-DE" sz="1000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24" name="Picture 26" descr="ENGLogoWeiss"/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8060" y="6234385"/>
            <a:ext cx="1295400" cy="43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Rectangle 8"/>
          <p:cNvSpPr>
            <a:spLocks noChangeArrowheads="1"/>
          </p:cNvSpPr>
          <p:nvPr userDrawn="1"/>
        </p:nvSpPr>
        <p:spPr bwMode="auto">
          <a:xfrm>
            <a:off x="0" y="6781800"/>
            <a:ext cx="9144000" cy="76200"/>
          </a:xfrm>
          <a:prstGeom prst="rect">
            <a:avLst/>
          </a:prstGeom>
          <a:solidFill>
            <a:schemeClr val="accent6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GB">
              <a:ea typeface="ＭＳ Ｐゴシック" pitchFamily="1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8738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lang="de-DE" sz="3000" b="1" kern="1200" dirty="0" smtClean="0">
          <a:solidFill>
            <a:schemeClr val="accent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Optimal%20Trajectory%20Learning%20for%20UAV-BS%20Video%20Provisioning%20System:%20A%20Deep%20Reinforcement%20Learning%20Approach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Performance analysis framework for </a:t>
            </a:r>
            <a:r>
              <a:rPr lang="en-US" dirty="0" smtClean="0"/>
              <a:t>base</a:t>
            </a:r>
            <a:r>
              <a:rPr lang="ru-RU" dirty="0" smtClean="0"/>
              <a:t> </a:t>
            </a:r>
            <a:r>
              <a:rPr lang="en-US" dirty="0" smtClean="0"/>
              <a:t>station</a:t>
            </a:r>
            <a:r>
              <a:rPr lang="ru-RU" dirty="0"/>
              <a:t> </a:t>
            </a:r>
            <a:r>
              <a:rPr lang="en-US" dirty="0" smtClean="0"/>
              <a:t>placement </a:t>
            </a:r>
            <a:r>
              <a:rPr lang="en-US" dirty="0"/>
              <a:t>using IEEE 802.11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Group study presentation</a:t>
            </a:r>
            <a:endParaRPr lang="en-US" dirty="0"/>
          </a:p>
        </p:txBody>
      </p:sp>
      <p:sp>
        <p:nvSpPr>
          <p:cNvPr id="6" name="Untertitel 2"/>
          <p:cNvSpPr txBox="1">
            <a:spLocks/>
          </p:cNvSpPr>
          <p:nvPr/>
        </p:nvSpPr>
        <p:spPr>
          <a:xfrm>
            <a:off x="1381033" y="4214056"/>
            <a:ext cx="6400800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60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" name="Textplatzhalter 23"/>
          <p:cNvSpPr>
            <a:spLocks noGrp="1"/>
          </p:cNvSpPr>
          <p:nvPr>
            <p:ph type="body" sz="quarter" idx="10"/>
          </p:nvPr>
        </p:nvSpPr>
        <p:spPr>
          <a:xfrm>
            <a:off x="1475656" y="4731283"/>
            <a:ext cx="6400800" cy="1066056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 dirty="0" smtClean="0"/>
              <a:t>Kirill </a:t>
            </a:r>
            <a:r>
              <a:rPr lang="en-US" dirty="0" err="1" smtClean="0"/>
              <a:t>Kukartsev</a:t>
            </a:r>
            <a:endParaRPr lang="en-US" dirty="0" smtClean="0"/>
          </a:p>
          <a:p>
            <a:pPr lvl="0"/>
            <a:r>
              <a:rPr lang="en-US" dirty="0" err="1" smtClean="0"/>
              <a:t>Zufar</a:t>
            </a:r>
            <a:r>
              <a:rPr lang="en-US" dirty="0" smtClean="0"/>
              <a:t> </a:t>
            </a:r>
            <a:r>
              <a:rPr lang="en-US" dirty="0" err="1" smtClean="0"/>
              <a:t>Makhmutov</a:t>
            </a:r>
            <a:endParaRPr lang="en-US" dirty="0" smtClean="0"/>
          </a:p>
          <a:p>
            <a:pPr lvl="0"/>
            <a:r>
              <a:rPr lang="en-US" dirty="0" err="1" smtClean="0"/>
              <a:t>Rustam</a:t>
            </a:r>
            <a:r>
              <a:rPr lang="en-US" dirty="0" smtClean="0"/>
              <a:t> </a:t>
            </a:r>
            <a:r>
              <a:rPr lang="en-US" dirty="0" err="1" smtClean="0"/>
              <a:t>Khakov</a:t>
            </a:r>
            <a:endParaRPr lang="en-US" dirty="0"/>
          </a:p>
        </p:txBody>
      </p:sp>
      <p:sp>
        <p:nvSpPr>
          <p:cNvPr id="8" name="Textplatzhalter 23"/>
          <p:cNvSpPr>
            <a:spLocks noGrp="1"/>
          </p:cNvSpPr>
          <p:nvPr>
            <p:ph type="body" sz="quarter" idx="11"/>
          </p:nvPr>
        </p:nvSpPr>
        <p:spPr>
          <a:xfrm>
            <a:off x="1381033" y="4260912"/>
            <a:ext cx="6400800" cy="288032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ru-RU" dirty="0" smtClean="0">
                <a:solidFill>
                  <a:schemeClr val="bg1">
                    <a:lumMod val="65000"/>
                  </a:schemeClr>
                </a:solidFill>
              </a:rPr>
              <a:t>18.03.2020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7677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1"/>
                </a:solidFill>
              </a:rPr>
              <a:t>Optimized positions for UAV-BS</a:t>
            </a:r>
            <a:endParaRPr lang="ru-RU" dirty="0">
              <a:solidFill>
                <a:schemeClr val="accent1"/>
              </a:solidFill>
            </a:endParaRPr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56" y="2564904"/>
            <a:ext cx="3796229" cy="2907323"/>
          </a:xfrm>
          <a:prstGeom prst="rect">
            <a:avLst/>
          </a:prstGeom>
        </p:spPr>
      </p:pic>
      <p:pic>
        <p:nvPicPr>
          <p:cNvPr id="10" name="Объект 9"/>
          <p:cNvPicPr>
            <a:picLocks noGrp="1" noChangeAspect="1"/>
          </p:cNvPicPr>
          <p:nvPr>
            <p:ph sz="half"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196752"/>
            <a:ext cx="4382518" cy="3356329"/>
          </a:xfrm>
          <a:ln>
            <a:solidFill>
              <a:schemeClr val="accent1"/>
            </a:solidFill>
          </a:ln>
        </p:spPr>
      </p:pic>
      <p:sp>
        <p:nvSpPr>
          <p:cNvPr id="12" name="TextBox 11"/>
          <p:cNvSpPr txBox="1"/>
          <p:nvPr/>
        </p:nvSpPr>
        <p:spPr>
          <a:xfrm>
            <a:off x="1331640" y="4697677"/>
            <a:ext cx="2520280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/>
              <a:t>Logical map for the original position and suggested optimized position. Coordinates  by “clustering” (K-Means) position optimization algorithms are highly biased.</a:t>
            </a:r>
            <a:endParaRPr lang="en-US" sz="1100" dirty="0"/>
          </a:p>
        </p:txBody>
      </p:sp>
      <p:sp>
        <p:nvSpPr>
          <p:cNvPr id="13" name="TextBox 12"/>
          <p:cNvSpPr txBox="1"/>
          <p:nvPr/>
        </p:nvSpPr>
        <p:spPr>
          <a:xfrm>
            <a:off x="5076056" y="5472227"/>
            <a:ext cx="377088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/>
              <a:t>Satellite map with original and suggested positions for UAV-BS layout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344580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solidFill>
                  <a:schemeClr val="accent1"/>
                </a:solidFill>
              </a:rPr>
              <a:t>Result of experiment</a:t>
            </a:r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57200" y="1124744"/>
            <a:ext cx="8363272" cy="59077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mtClean="0"/>
              <a:t>Are the initial </a:t>
            </a:r>
            <a:r>
              <a:rPr lang="en-US" u="sng" smtClean="0"/>
              <a:t>aims</a:t>
            </a:r>
            <a:r>
              <a:rPr lang="en-US" smtClean="0"/>
              <a:t> fulfilled?</a:t>
            </a:r>
            <a:endParaRPr lang="en-US" dirty="0" smtClean="0"/>
          </a:p>
        </p:txBody>
      </p:sp>
      <p:graphicFrame>
        <p:nvGraphicFramePr>
          <p:cNvPr id="6" name="Таблица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0653608"/>
              </p:ext>
            </p:extLst>
          </p:nvPr>
        </p:nvGraphicFramePr>
        <p:xfrm>
          <a:off x="827583" y="1709278"/>
          <a:ext cx="7992889" cy="38390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4090">
                  <a:extLst>
                    <a:ext uri="{9D8B030D-6E8A-4147-A177-3AD203B41FA5}">
                      <a16:colId xmlns:a16="http://schemas.microsoft.com/office/drawing/2014/main" val="4214391138"/>
                    </a:ext>
                  </a:extLst>
                </a:gridCol>
                <a:gridCol w="3626403">
                  <a:extLst>
                    <a:ext uri="{9D8B030D-6E8A-4147-A177-3AD203B41FA5}">
                      <a16:colId xmlns:a16="http://schemas.microsoft.com/office/drawing/2014/main" val="3388875627"/>
                    </a:ext>
                  </a:extLst>
                </a:gridCol>
                <a:gridCol w="3552396">
                  <a:extLst>
                    <a:ext uri="{9D8B030D-6E8A-4147-A177-3AD203B41FA5}">
                      <a16:colId xmlns:a16="http://schemas.microsoft.com/office/drawing/2014/main" val="4187807219"/>
                    </a:ext>
                  </a:extLst>
                </a:gridCol>
              </a:tblGrid>
              <a:tr h="751700">
                <a:tc>
                  <a:txBody>
                    <a:bodyPr/>
                    <a:lstStyle/>
                    <a:p>
                      <a:endParaRPr lang="ru-RU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Aspect</a:t>
                      </a:r>
                      <a:endParaRPr lang="ru-RU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Result</a:t>
                      </a:r>
                      <a:endParaRPr lang="ru-RU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0203291"/>
                  </a:ext>
                </a:extLst>
              </a:tr>
              <a:tr h="778536">
                <a:tc rowSpan="2">
                  <a:txBody>
                    <a:bodyPr/>
                    <a:lstStyle/>
                    <a:p>
                      <a:r>
                        <a:rPr lang="en-US" sz="2000" dirty="0" smtClean="0"/>
                        <a:t>Developed system</a:t>
                      </a:r>
                      <a:endParaRPr lang="ru-RU" sz="2000" dirty="0"/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Functional properties</a:t>
                      </a:r>
                      <a:endParaRPr lang="ru-RU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Works as expected, </a:t>
                      </a:r>
                    </a:p>
                    <a:p>
                      <a:r>
                        <a:rPr lang="en-US" sz="2000" dirty="0" smtClean="0"/>
                        <a:t>but had to alter</a:t>
                      </a:r>
                      <a:r>
                        <a:rPr lang="en-US" sz="2000" baseline="0" dirty="0" smtClean="0"/>
                        <a:t> architecture</a:t>
                      </a:r>
                      <a:endParaRPr lang="ru-RU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887697"/>
                  </a:ext>
                </a:extLst>
              </a:tr>
              <a:tr h="778536">
                <a:tc v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Stability / Performance / Usability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Link</a:t>
                      </a:r>
                      <a:r>
                        <a:rPr lang="en-US" sz="2000" baseline="0" dirty="0" smtClean="0"/>
                        <a:t> may suffer collisions</a:t>
                      </a:r>
                      <a:endParaRPr lang="ru-RU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0603880"/>
                  </a:ext>
                </a:extLst>
              </a:tr>
              <a:tr h="751700">
                <a:tc rowSpan="2">
                  <a:txBody>
                    <a:bodyPr/>
                    <a:lstStyle/>
                    <a:p>
                      <a:r>
                        <a:rPr lang="en-US" sz="2000" dirty="0" smtClean="0"/>
                        <a:t>Optimization</a:t>
                      </a:r>
                      <a:r>
                        <a:rPr lang="en-US" sz="2000" baseline="0" dirty="0" smtClean="0"/>
                        <a:t> algorithm</a:t>
                      </a:r>
                      <a:endParaRPr lang="ru-RU" sz="2000" dirty="0"/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Provided positions</a:t>
                      </a:r>
                      <a:endParaRPr lang="ru-RU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Calculated</a:t>
                      </a:r>
                      <a:r>
                        <a:rPr lang="en-US" sz="2000" baseline="0" dirty="0" smtClean="0"/>
                        <a:t> correctly</a:t>
                      </a:r>
                      <a:endParaRPr lang="ru-RU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3310866"/>
                  </a:ext>
                </a:extLst>
              </a:tr>
              <a:tr h="778536">
                <a:tc v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Stability / Performance / Usability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Extra data</a:t>
                      </a:r>
                      <a:r>
                        <a:rPr lang="en-US" sz="2000" baseline="0" dirty="0" smtClean="0"/>
                        <a:t>  and/or other </a:t>
                      </a:r>
                      <a:r>
                        <a:rPr lang="en-US" sz="2000" baseline="0" dirty="0" err="1" smtClean="0"/>
                        <a:t>algo</a:t>
                      </a:r>
                      <a:r>
                        <a:rPr lang="en-US" sz="2000" baseline="0" dirty="0" smtClean="0"/>
                        <a:t> </a:t>
                      </a:r>
                    </a:p>
                    <a:p>
                      <a:r>
                        <a:rPr lang="en-US" sz="2000" baseline="0" dirty="0" smtClean="0"/>
                        <a:t>for higher accuracy</a:t>
                      </a:r>
                      <a:endParaRPr lang="ru-RU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6358327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827584" y="5613766"/>
            <a:ext cx="78592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/>
              <a:t>Result of 4 performed experiments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744431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Conclusion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Good overall results</a:t>
            </a:r>
          </a:p>
          <a:p>
            <a:pPr lvl="1"/>
            <a:r>
              <a:rPr lang="en-US" sz="2000" dirty="0" smtClean="0"/>
              <a:t>Applicable for UAVs layout optimization</a:t>
            </a:r>
          </a:p>
          <a:p>
            <a:pPr lvl="1"/>
            <a:r>
              <a:rPr lang="en-US" sz="2000" dirty="0" smtClean="0"/>
              <a:t>Capability to analyze the measured data</a:t>
            </a:r>
          </a:p>
          <a:p>
            <a:pPr lvl="1"/>
            <a:r>
              <a:rPr lang="en-US" sz="2000" dirty="0" smtClean="0"/>
              <a:t>Ability to be highly modified to obtain more reliable results.</a:t>
            </a:r>
          </a:p>
          <a:p>
            <a:pPr lvl="1"/>
            <a:r>
              <a:rPr lang="en-US" sz="2000" dirty="0" smtClean="0"/>
              <a:t>Extensibility of the platform</a:t>
            </a:r>
          </a:p>
          <a:p>
            <a:endParaRPr lang="en-US" sz="2400" dirty="0" smtClean="0"/>
          </a:p>
          <a:p>
            <a:r>
              <a:rPr lang="en-US" sz="2400" dirty="0" smtClean="0"/>
              <a:t>But …</a:t>
            </a:r>
          </a:p>
          <a:p>
            <a:pPr lvl="1"/>
            <a:r>
              <a:rPr lang="en-US" sz="1800" dirty="0" smtClean="0"/>
              <a:t>Framework architectural problem and nuances</a:t>
            </a:r>
          </a:p>
          <a:p>
            <a:pPr lvl="1"/>
            <a:r>
              <a:rPr lang="en-US" sz="1800" dirty="0" smtClean="0"/>
              <a:t>Behavior of components are hard to model in the laboratory, but real experiment is exhausting.</a:t>
            </a:r>
          </a:p>
          <a:p>
            <a:pPr lvl="1"/>
            <a:r>
              <a:rPr lang="en-US" sz="1800" dirty="0" smtClean="0"/>
              <a:t>Embedded algorithms have restrictions</a:t>
            </a:r>
          </a:p>
          <a:p>
            <a:pPr lvl="1"/>
            <a:r>
              <a:rPr lang="en-US" sz="1800" dirty="0" smtClean="0"/>
              <a:t>The algorithms are simplified and produce biased results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133851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Appendix. Resolved problems</a:t>
            </a:r>
            <a:endParaRPr lang="ru-RU" dirty="0"/>
          </a:p>
        </p:txBody>
      </p:sp>
      <p:graphicFrame>
        <p:nvGraphicFramePr>
          <p:cNvPr id="5" name="Таблица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1316083"/>
              </p:ext>
            </p:extLst>
          </p:nvPr>
        </p:nvGraphicFramePr>
        <p:xfrm>
          <a:off x="683568" y="2204864"/>
          <a:ext cx="8363272" cy="32403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64342">
                  <a:extLst>
                    <a:ext uri="{9D8B030D-6E8A-4147-A177-3AD203B41FA5}">
                      <a16:colId xmlns:a16="http://schemas.microsoft.com/office/drawing/2014/main" val="2405725588"/>
                    </a:ext>
                  </a:extLst>
                </a:gridCol>
                <a:gridCol w="1205050">
                  <a:extLst>
                    <a:ext uri="{9D8B030D-6E8A-4147-A177-3AD203B41FA5}">
                      <a16:colId xmlns:a16="http://schemas.microsoft.com/office/drawing/2014/main" val="311638680"/>
                    </a:ext>
                  </a:extLst>
                </a:gridCol>
                <a:gridCol w="4293880">
                  <a:extLst>
                    <a:ext uri="{9D8B030D-6E8A-4147-A177-3AD203B41FA5}">
                      <a16:colId xmlns:a16="http://schemas.microsoft.com/office/drawing/2014/main" val="3293889359"/>
                    </a:ext>
                  </a:extLst>
                </a:gridCol>
              </a:tblGrid>
              <a:tr h="481764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Problem</a:t>
                      </a:r>
                      <a:endParaRPr lang="ru-RU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Group</a:t>
                      </a:r>
                      <a:endParaRPr lang="ru-RU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Resolved</a:t>
                      </a:r>
                      <a:r>
                        <a:rPr lang="en-US" sz="2000" baseline="0" dirty="0" smtClean="0"/>
                        <a:t> way</a:t>
                      </a:r>
                      <a:endParaRPr lang="ru-RU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7402666"/>
                  </a:ext>
                </a:extLst>
              </a:tr>
              <a:tr h="481764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Can’t install app via </a:t>
                      </a:r>
                      <a:r>
                        <a:rPr lang="en-US" sz="2000" dirty="0" err="1" smtClean="0"/>
                        <a:t>apk</a:t>
                      </a:r>
                      <a:endParaRPr lang="ru-RU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Android</a:t>
                      </a:r>
                      <a:endParaRPr lang="ru-RU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Install using Android Studio</a:t>
                      </a:r>
                      <a:endParaRPr lang="ru-RU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5152813"/>
                  </a:ext>
                </a:extLst>
              </a:tr>
              <a:tr h="481764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Data doesn’t come to</a:t>
                      </a:r>
                      <a:r>
                        <a:rPr lang="en-US" sz="2000" baseline="0" dirty="0" smtClean="0"/>
                        <a:t> </a:t>
                      </a:r>
                      <a:r>
                        <a:rPr lang="en-US" sz="2000" baseline="0" dirty="0" err="1" smtClean="0"/>
                        <a:t>CnC</a:t>
                      </a:r>
                      <a:endParaRPr lang="ru-RU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Wi-Fi</a:t>
                      </a:r>
                      <a:endParaRPr lang="ru-RU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Check AP</a:t>
                      </a:r>
                      <a:endParaRPr lang="ru-RU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5337240"/>
                  </a:ext>
                </a:extLst>
              </a:tr>
              <a:tr h="481764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Silent</a:t>
                      </a:r>
                      <a:r>
                        <a:rPr lang="en-US" sz="2000" baseline="0" dirty="0" smtClean="0"/>
                        <a:t> c</a:t>
                      </a:r>
                      <a:r>
                        <a:rPr lang="en-US" sz="2000" dirty="0" smtClean="0"/>
                        <a:t>rash</a:t>
                      </a:r>
                      <a:r>
                        <a:rPr lang="en-US" sz="2000" baseline="0" dirty="0" smtClean="0"/>
                        <a:t> of app </a:t>
                      </a:r>
                      <a:endParaRPr lang="ru-RU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Android</a:t>
                      </a:r>
                      <a:endParaRPr lang="ru-RU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Added logging to file in phone</a:t>
                      </a:r>
                      <a:endParaRPr lang="ru-RU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163092"/>
                  </a:ext>
                </a:extLst>
              </a:tr>
              <a:tr h="481764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Error</a:t>
                      </a:r>
                      <a:r>
                        <a:rPr lang="en-US" sz="2000" baseline="0" dirty="0" smtClean="0"/>
                        <a:t> related to MQTT</a:t>
                      </a:r>
                      <a:endParaRPr lang="ru-RU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Software</a:t>
                      </a:r>
                      <a:endParaRPr lang="ru-RU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Replace</a:t>
                      </a:r>
                      <a:r>
                        <a:rPr lang="en-US" sz="2000" baseline="0" dirty="0" smtClean="0"/>
                        <a:t> MQTT with HTTP</a:t>
                      </a:r>
                      <a:endParaRPr lang="ru-RU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9691122"/>
                  </a:ext>
                </a:extLst>
              </a:tr>
              <a:tr h="831538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Hard</a:t>
                      </a:r>
                      <a:r>
                        <a:rPr lang="en-US" sz="2000" baseline="0" dirty="0" smtClean="0"/>
                        <a:t> to d</a:t>
                      </a:r>
                      <a:r>
                        <a:rPr lang="en-US" sz="2000" dirty="0" smtClean="0"/>
                        <a:t>escribe</a:t>
                      </a:r>
                      <a:r>
                        <a:rPr lang="en-US" sz="2000" baseline="0" dirty="0" smtClean="0"/>
                        <a:t> software architecture</a:t>
                      </a:r>
                      <a:endParaRPr lang="ru-RU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Report</a:t>
                      </a:r>
                      <a:endParaRPr lang="ru-RU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Refactor code to follow MVVM pattern</a:t>
                      </a:r>
                      <a:endParaRPr lang="ru-RU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1983595"/>
                  </a:ext>
                </a:extLst>
              </a:tr>
            </a:tbl>
          </a:graphicData>
        </a:graphic>
      </p:graphicFrame>
      <p:sp>
        <p:nvSpPr>
          <p:cNvPr id="6" name="Объект 2"/>
          <p:cNvSpPr>
            <a:spLocks noGrp="1"/>
          </p:cNvSpPr>
          <p:nvPr>
            <p:ph sz="half" idx="1"/>
          </p:nvPr>
        </p:nvSpPr>
        <p:spPr>
          <a:xfrm>
            <a:off x="1259632" y="1282519"/>
            <a:ext cx="6969968" cy="4765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Table describes significant moments of workflow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18573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Appendix. Deployment Diagram of Framework</a:t>
            </a:r>
            <a:endParaRPr lang="ru-RU" dirty="0"/>
          </a:p>
        </p:txBody>
      </p:sp>
      <p:sp>
        <p:nvSpPr>
          <p:cNvPr id="10" name="Объект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2098576" cy="4525963"/>
          </a:xfrm>
        </p:spPr>
        <p:txBody>
          <a:bodyPr>
            <a:normAutofit/>
          </a:bodyPr>
          <a:lstStyle/>
          <a:p>
            <a:r>
              <a:rPr lang="en-US" sz="1800" dirty="0" err="1" smtClean="0"/>
              <a:t>Dockerized</a:t>
            </a:r>
            <a:r>
              <a:rPr lang="en-US" sz="1800" dirty="0" smtClean="0"/>
              <a:t> infrastructure</a:t>
            </a:r>
          </a:p>
          <a:p>
            <a:r>
              <a:rPr lang="en-US" sz="1800" dirty="0" smtClean="0"/>
              <a:t>Unified interface</a:t>
            </a:r>
          </a:p>
          <a:p>
            <a:r>
              <a:rPr lang="en-US" sz="1800" dirty="0" smtClean="0"/>
              <a:t>Configuration in .</a:t>
            </a:r>
            <a:r>
              <a:rPr lang="en-US" sz="1800" dirty="0" err="1" smtClean="0"/>
              <a:t>config</a:t>
            </a:r>
            <a:r>
              <a:rPr lang="en-US" sz="1800" dirty="0" smtClean="0"/>
              <a:t> or OS </a:t>
            </a:r>
            <a:r>
              <a:rPr lang="en-US" sz="1800" dirty="0" err="1" smtClean="0"/>
              <a:t>env</a:t>
            </a:r>
            <a:endParaRPr lang="ru-RU" sz="1800" dirty="0"/>
          </a:p>
        </p:txBody>
      </p:sp>
      <p:pic>
        <p:nvPicPr>
          <p:cNvPr id="20" name="Объект 19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4192" y="843721"/>
            <a:ext cx="5390256" cy="5207064"/>
          </a:xfrm>
        </p:spPr>
      </p:pic>
      <p:sp>
        <p:nvSpPr>
          <p:cNvPr id="15" name="TextBox 14"/>
          <p:cNvSpPr txBox="1"/>
          <p:nvPr/>
        </p:nvSpPr>
        <p:spPr>
          <a:xfrm>
            <a:off x="827584" y="5619898"/>
            <a:ext cx="238660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/>
              <a:t>A deployment case in container runtime.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066294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Appendix. Network Diagram of Experiment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736" y="1124744"/>
            <a:ext cx="4536504" cy="4646893"/>
          </a:xfrm>
        </p:spPr>
      </p:pic>
      <p:sp>
        <p:nvSpPr>
          <p:cNvPr id="15" name="TextBox 14"/>
          <p:cNvSpPr txBox="1"/>
          <p:nvPr/>
        </p:nvSpPr>
        <p:spPr>
          <a:xfrm>
            <a:off x="827584" y="5619898"/>
            <a:ext cx="23866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/>
              <a:t>A network scheme of experiment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692666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Рисунок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1642" y="1348015"/>
            <a:ext cx="4720716" cy="4296309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Appendix. Experiment 1/6</a:t>
            </a:r>
            <a:endParaRPr lang="ru-RU" dirty="0"/>
          </a:p>
        </p:txBody>
      </p:sp>
      <p:sp>
        <p:nvSpPr>
          <p:cNvPr id="10" name="Объект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11" name="Объект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15" name="TextBox 14"/>
          <p:cNvSpPr txBox="1"/>
          <p:nvPr/>
        </p:nvSpPr>
        <p:spPr>
          <a:xfrm>
            <a:off x="827584" y="5613766"/>
            <a:ext cx="78592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/>
              <a:t>Experiment Case 2 – Sub-Optimal Case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752448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Appendix. Experiment 1/6</a:t>
            </a:r>
            <a:endParaRPr lang="ru-RU" dirty="0"/>
          </a:p>
        </p:txBody>
      </p:sp>
      <p:sp>
        <p:nvSpPr>
          <p:cNvPr id="10" name="Объект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11" name="Объект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1642" y="1352283"/>
            <a:ext cx="4720716" cy="429631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827584" y="5613766"/>
            <a:ext cx="78592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/>
              <a:t>Experiment Case 1 – Uniform Case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516932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Appendix. Experiment 1/6</a:t>
            </a:r>
            <a:endParaRPr lang="ru-RU" dirty="0"/>
          </a:p>
        </p:txBody>
      </p:sp>
      <p:sp>
        <p:nvSpPr>
          <p:cNvPr id="10" name="Объект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11" name="Объект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15" name="TextBox 14"/>
          <p:cNvSpPr txBox="1"/>
          <p:nvPr/>
        </p:nvSpPr>
        <p:spPr>
          <a:xfrm>
            <a:off x="827584" y="5613766"/>
            <a:ext cx="78592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/>
              <a:t>Experiment Case 1 – Near- Uniform Case</a:t>
            </a:r>
            <a:endParaRPr lang="en-US" sz="1100" dirty="0"/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1642" y="1352283"/>
            <a:ext cx="4682451" cy="4261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04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11560" y="0"/>
            <a:ext cx="8229600" cy="562074"/>
          </a:xfrm>
        </p:spPr>
        <p:txBody>
          <a:bodyPr/>
          <a:lstStyle/>
          <a:p>
            <a:r>
              <a:rPr lang="en-US" dirty="0" smtClean="0"/>
              <a:t>Appendix. Experiment 2/6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6666" y="476672"/>
            <a:ext cx="6081051" cy="521232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27584" y="5613766"/>
            <a:ext cx="78592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/>
              <a:t>Overall Signal Quality (RSS) changes during the experiment.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66616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Группа 10"/>
          <p:cNvGrpSpPr/>
          <p:nvPr/>
        </p:nvGrpSpPr>
        <p:grpSpPr>
          <a:xfrm>
            <a:off x="5220072" y="1772816"/>
            <a:ext cx="3732379" cy="2791888"/>
            <a:chOff x="5163402" y="1916832"/>
            <a:chExt cx="3732379" cy="2791888"/>
          </a:xfrm>
        </p:grpSpPr>
        <p:pic>
          <p:nvPicPr>
            <p:cNvPr id="9" name="Объект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63402" y="1916832"/>
              <a:ext cx="3732379" cy="2230324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5625200" y="4277833"/>
              <a:ext cx="280878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 smtClean="0"/>
                <a:t>Increasing coverage and capacity </a:t>
              </a:r>
            </a:p>
            <a:p>
              <a:pPr algn="ctr"/>
              <a:r>
                <a:rPr lang="en-US" sz="1100" dirty="0" smtClean="0"/>
                <a:t>with UAV equipped with base stations, </a:t>
              </a:r>
              <a:r>
                <a:rPr lang="en-US" sz="1100" dirty="0" smtClean="0">
                  <a:hlinkClick r:id="rId4"/>
                </a:rPr>
                <a:t>source</a:t>
              </a:r>
              <a:endParaRPr lang="en-US" sz="1100" dirty="0"/>
            </a:p>
          </p:txBody>
        </p:sp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1"/>
                </a:solidFill>
              </a:rPr>
              <a:t>Problem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 Description</a:t>
            </a:r>
            <a:endParaRPr lang="en-US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8" name="Объект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Mobile users’ demand increasing</a:t>
            </a:r>
          </a:p>
          <a:p>
            <a:pPr lvl="1"/>
            <a:r>
              <a:rPr lang="en-US" dirty="0" smtClean="0"/>
              <a:t>Higher speed, lower latency</a:t>
            </a:r>
          </a:p>
          <a:p>
            <a:pPr lvl="1"/>
            <a:r>
              <a:rPr lang="en-US" dirty="0" smtClean="0"/>
              <a:t>More data and services</a:t>
            </a:r>
          </a:p>
          <a:p>
            <a:r>
              <a:rPr lang="en-US" dirty="0" smtClean="0"/>
              <a:t>Tendency to be located closely to users</a:t>
            </a:r>
          </a:p>
          <a:p>
            <a:pPr lvl="1"/>
            <a:r>
              <a:rPr lang="en-US" dirty="0" smtClean="0"/>
              <a:t>2G:  Macro-cells</a:t>
            </a:r>
          </a:p>
          <a:p>
            <a:pPr lvl="1"/>
            <a:r>
              <a:rPr lang="en-US" dirty="0" smtClean="0"/>
              <a:t>3G - 4G: Micro-cells</a:t>
            </a:r>
          </a:p>
          <a:p>
            <a:pPr lvl="1"/>
            <a:r>
              <a:rPr lang="en-US" dirty="0" smtClean="0"/>
              <a:t>5G: Pico-cells</a:t>
            </a:r>
          </a:p>
          <a:p>
            <a:r>
              <a:rPr lang="en-US" dirty="0" smtClean="0"/>
              <a:t>Idea: </a:t>
            </a:r>
            <a:r>
              <a:rPr lang="en-US" b="1" dirty="0" smtClean="0"/>
              <a:t>Unmanned Aerial Vehicle with</a:t>
            </a:r>
            <a:br>
              <a:rPr lang="en-US" b="1" dirty="0" smtClean="0"/>
            </a:br>
            <a:r>
              <a:rPr lang="en-US" b="1" dirty="0" smtClean="0"/>
              <a:t>Base Stations (UAV-BS)</a:t>
            </a:r>
          </a:p>
          <a:p>
            <a:r>
              <a:rPr lang="en-US" dirty="0" smtClean="0"/>
              <a:t>Problems:</a:t>
            </a:r>
          </a:p>
          <a:p>
            <a:pPr lvl="1"/>
            <a:r>
              <a:rPr lang="en-US" dirty="0" smtClean="0"/>
              <a:t>How to design a placement algorithm? </a:t>
            </a:r>
          </a:p>
          <a:p>
            <a:pPr lvl="1"/>
            <a:r>
              <a:rPr lang="en-US" dirty="0" smtClean="0"/>
              <a:t>How to evaluate correctness the algorithm?</a:t>
            </a:r>
          </a:p>
          <a:p>
            <a:pPr lvl="1"/>
            <a:r>
              <a:rPr lang="en-US" dirty="0" smtClean="0"/>
              <a:t>How to test the algorithm in the real life?</a:t>
            </a:r>
          </a:p>
          <a:p>
            <a:pPr lvl="1"/>
            <a:r>
              <a:rPr lang="en-US" dirty="0" smtClean="0"/>
              <a:t>How to coordinate the elements of mobile</a:t>
            </a:r>
            <a:br>
              <a:rPr lang="en-US" dirty="0" smtClean="0"/>
            </a:br>
            <a:r>
              <a:rPr lang="en-US" dirty="0" smtClean="0"/>
              <a:t>communication system infrastructure?</a:t>
            </a:r>
          </a:p>
          <a:p>
            <a:pPr lvl="1"/>
            <a:endParaRPr lang="ru-RU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4880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11560" y="0"/>
            <a:ext cx="8229600" cy="562074"/>
          </a:xfrm>
        </p:spPr>
        <p:txBody>
          <a:bodyPr/>
          <a:lstStyle/>
          <a:p>
            <a:r>
              <a:rPr lang="en-US" dirty="0" smtClean="0"/>
              <a:t>Appendix. Experiment 3/6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696" y="506707"/>
            <a:ext cx="6192688" cy="530801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27584" y="5613766"/>
            <a:ext cx="78592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/>
              <a:t>Measured signal link speed for uplink and downlink. Mostly metrics are degraded, cannot truly rely on them. 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621253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11560" y="0"/>
            <a:ext cx="8229600" cy="562074"/>
          </a:xfrm>
        </p:spPr>
        <p:txBody>
          <a:bodyPr/>
          <a:lstStyle/>
          <a:p>
            <a:r>
              <a:rPr lang="en-US" dirty="0" smtClean="0"/>
              <a:t>Appendix. Experiment 4/6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6" y="531512"/>
            <a:ext cx="6465751" cy="554207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27584" y="5613766"/>
            <a:ext cx="78592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/>
              <a:t>Overall detected coordinates changes during the experiment. Clearly shown that GPS has measurement error.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712066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11560" y="0"/>
            <a:ext cx="8229600" cy="562074"/>
          </a:xfrm>
        </p:spPr>
        <p:txBody>
          <a:bodyPr/>
          <a:lstStyle/>
          <a:p>
            <a:r>
              <a:rPr lang="en-US" dirty="0" smtClean="0"/>
              <a:t>Appendix. Experiment 5/6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476672"/>
            <a:ext cx="6490827" cy="556356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27584" y="5613766"/>
            <a:ext cx="78592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/>
              <a:t>The </a:t>
            </a:r>
            <a:r>
              <a:rPr lang="en-US" sz="1100" dirty="0" err="1"/>
              <a:t>h</a:t>
            </a:r>
            <a:r>
              <a:rPr lang="en-US" sz="1100" dirty="0" err="1" smtClean="0"/>
              <a:t>eatmap</a:t>
            </a:r>
            <a:r>
              <a:rPr lang="en-US" sz="1100" dirty="0" smtClean="0"/>
              <a:t> of quality of WI-FI signal by GPS coordinates.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591307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11560" y="0"/>
            <a:ext cx="8229600" cy="562074"/>
          </a:xfrm>
        </p:spPr>
        <p:txBody>
          <a:bodyPr/>
          <a:lstStyle/>
          <a:p>
            <a:r>
              <a:rPr lang="en-US" dirty="0" smtClean="0"/>
              <a:t>Appendix. Experiment 6/6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9677" y="836712"/>
            <a:ext cx="3066585" cy="5269748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562074"/>
            <a:ext cx="5912133" cy="3599402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134638"/>
            <a:ext cx="6444208" cy="2725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306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general use-case for possible solution</a:t>
            </a:r>
            <a:endParaRPr lang="en-US" dirty="0"/>
          </a:p>
        </p:txBody>
      </p:sp>
      <p:pic>
        <p:nvPicPr>
          <p:cNvPr id="6" name="Объект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1052736"/>
            <a:ext cx="6588061" cy="4531508"/>
          </a:xfrm>
        </p:spPr>
      </p:pic>
      <p:sp>
        <p:nvSpPr>
          <p:cNvPr id="7" name="TextBox 6"/>
          <p:cNvSpPr txBox="1"/>
          <p:nvPr/>
        </p:nvSpPr>
        <p:spPr>
          <a:xfrm>
            <a:off x="2627784" y="5584824"/>
            <a:ext cx="399598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/>
              <a:t>A generalized use-case for a placement algorithm experimental framework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96474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Abstract System Design</a:t>
            </a:r>
            <a:endParaRPr lang="en-US" dirty="0"/>
          </a:p>
        </p:txBody>
      </p:sp>
      <p:pic>
        <p:nvPicPr>
          <p:cNvPr id="4" name="Объект 3"/>
          <p:cNvPicPr>
            <a:picLocks noGrp="1"/>
          </p:cNvPicPr>
          <p:nvPr>
            <p:ph idx="1"/>
          </p:nvPr>
        </p:nvPicPr>
        <p:blipFill>
          <a:blip r:embed="rId3"/>
          <a:stretch/>
        </p:blipFill>
        <p:spPr>
          <a:xfrm>
            <a:off x="1331640" y="1092463"/>
            <a:ext cx="6192688" cy="4429262"/>
          </a:xfrm>
          <a:prstGeom prst="rect">
            <a:avLst/>
          </a:prstGeom>
          <a:ln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1763688" y="5733256"/>
            <a:ext cx="56166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/>
              <a:t>Abstract Design for component interaction for the given possible problem solution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906169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Framework Architecture Description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Рисунок 4"/>
          <p:cNvPicPr/>
          <p:nvPr/>
        </p:nvPicPr>
        <p:blipFill>
          <a:blip r:embed="rId3"/>
          <a:stretch/>
        </p:blipFill>
        <p:spPr>
          <a:xfrm>
            <a:off x="1656000" y="979637"/>
            <a:ext cx="5832000" cy="4344840"/>
          </a:xfrm>
          <a:prstGeom prst="rect">
            <a:avLst/>
          </a:prstGeom>
          <a:ln>
            <a:noFill/>
          </a:ln>
        </p:spPr>
      </p:pic>
      <p:sp>
        <p:nvSpPr>
          <p:cNvPr id="6" name="TextShape 2"/>
          <p:cNvSpPr txBox="1"/>
          <p:nvPr/>
        </p:nvSpPr>
        <p:spPr>
          <a:xfrm>
            <a:off x="5940152" y="3717032"/>
            <a:ext cx="1631032" cy="346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/>
            <a:r>
              <a:rPr lang="en-US" sz="18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GPS_Tracker</a:t>
            </a:r>
            <a:endParaRPr lang="ru-RU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" name="TextShape 3"/>
          <p:cNvSpPr txBox="1"/>
          <p:nvPr/>
        </p:nvSpPr>
        <p:spPr>
          <a:xfrm>
            <a:off x="771128" y="4878552"/>
            <a:ext cx="1603376" cy="4320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/>
            <a:r>
              <a:rPr lang="en-US" sz="18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GPS_Android</a:t>
            </a:r>
            <a:endParaRPr lang="ru-RU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TextShape 4"/>
          <p:cNvSpPr txBox="1"/>
          <p:nvPr/>
        </p:nvSpPr>
        <p:spPr>
          <a:xfrm>
            <a:off x="627090" y="2630394"/>
            <a:ext cx="1800024" cy="4320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/>
            <a:r>
              <a:rPr lang="en-US" sz="18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GPS_Frontend</a:t>
            </a:r>
            <a:endParaRPr lang="ru-RU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27584" y="5686668"/>
            <a:ext cx="78592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/>
              <a:t>Three main component of framework: a phone (</a:t>
            </a:r>
            <a:r>
              <a:rPr lang="en-US" sz="1100" dirty="0" err="1" smtClean="0"/>
              <a:t>GPS_Android</a:t>
            </a:r>
            <a:r>
              <a:rPr lang="en-US" sz="1100" dirty="0" smtClean="0"/>
              <a:t>), user interface (</a:t>
            </a:r>
            <a:r>
              <a:rPr lang="en-US" sz="1100" dirty="0" err="1" smtClean="0"/>
              <a:t>GPS_Frontend</a:t>
            </a:r>
            <a:r>
              <a:rPr lang="en-US" sz="1100" dirty="0" smtClean="0"/>
              <a:t>), data processing (</a:t>
            </a:r>
            <a:r>
              <a:rPr lang="en-US" sz="1100" dirty="0" err="1" smtClean="0"/>
              <a:t>GPS_Tracker</a:t>
            </a:r>
            <a:r>
              <a:rPr lang="en-US" sz="1100" dirty="0" smtClean="0"/>
              <a:t>)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427350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Android Component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Measure</a:t>
            </a:r>
            <a:r>
              <a:rPr lang="ru-RU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 </a:t>
            </a:r>
          </a:p>
          <a:p>
            <a:pPr lvl="1"/>
            <a:r>
              <a:rPr lang="ru-RU" sz="2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GPS </a:t>
            </a:r>
            <a:r>
              <a:rPr lang="ru-RU" sz="20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location</a:t>
            </a:r>
            <a:endParaRPr lang="ru-RU" sz="2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/>
            <a:r>
              <a:rPr lang="ru-RU" sz="20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Wifi</a:t>
            </a:r>
            <a:r>
              <a:rPr lang="ru-RU" sz="2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ru-RU" sz="20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connection</a:t>
            </a:r>
            <a:endParaRPr lang="ru-RU" sz="2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/>
            <a:r>
              <a:rPr lang="en-US" sz="2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</a:t>
            </a:r>
            <a:r>
              <a:rPr lang="ru-RU" sz="20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onnection</a:t>
            </a:r>
            <a:r>
              <a:rPr lang="ru-RU" sz="2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ru-RU" sz="20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speed</a:t>
            </a:r>
            <a:r>
              <a:rPr lang="ru-RU" sz="2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ru-RU" sz="20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using</a:t>
            </a:r>
            <a:r>
              <a:rPr lang="ru-RU" sz="2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ru-RU" sz="20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given</a:t>
            </a:r>
            <a:r>
              <a:rPr lang="ru-RU" sz="2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ru-RU" sz="20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server</a:t>
            </a:r>
            <a:r>
              <a:rPr lang="ru-RU" sz="2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/>
            </a:r>
            <a:br>
              <a:rPr lang="en-US" sz="2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</a:br>
            <a:r>
              <a:rPr lang="ru-RU" sz="20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by</a:t>
            </a:r>
            <a:r>
              <a:rPr lang="ru-RU" sz="2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MQTT </a:t>
            </a:r>
            <a:r>
              <a:rPr lang="ru-RU" sz="20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or</a:t>
            </a:r>
            <a:r>
              <a:rPr lang="ru-RU" sz="2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HTTP</a:t>
            </a:r>
            <a:endParaRPr lang="ru-RU" sz="2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ru-RU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Activities</a:t>
            </a:r>
            <a:r>
              <a:rPr lang="ru-RU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</a:p>
          <a:p>
            <a:pPr lvl="1"/>
            <a:r>
              <a:rPr lang="ru-RU" sz="20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Sen</a:t>
            </a:r>
            <a:r>
              <a:rPr lang="en-US" sz="2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</a:t>
            </a:r>
            <a:r>
              <a:rPr lang="ru-RU" sz="2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ru-RU" sz="20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measurment</a:t>
            </a:r>
            <a:r>
              <a:rPr lang="ru-RU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ru-RU" sz="20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result</a:t>
            </a:r>
            <a:r>
              <a:rPr lang="ru-RU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ru-RU" sz="20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to</a:t>
            </a:r>
            <a:r>
              <a:rPr lang="ru-RU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ru-RU" sz="20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given</a:t>
            </a:r>
            <a:r>
              <a:rPr lang="ru-RU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ru-RU" sz="20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server</a:t>
            </a:r>
            <a:endParaRPr lang="ru-RU" sz="2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/>
            <a:r>
              <a:rPr lang="ru-RU" sz="20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Measure</a:t>
            </a:r>
            <a:r>
              <a:rPr lang="ru-RU" sz="2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ru-RU" sz="20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data</a:t>
            </a:r>
            <a:r>
              <a:rPr lang="ru-RU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ru-RU" sz="20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periodicaly</a:t>
            </a:r>
            <a:r>
              <a:rPr lang="ru-RU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ru-RU" sz="20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with</a:t>
            </a:r>
            <a:r>
              <a:rPr lang="ru-RU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ru-RU" sz="20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given</a:t>
            </a:r>
            <a:r>
              <a:rPr lang="ru-RU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			  </a:t>
            </a:r>
            <a:r>
              <a:rPr lang="ru-RU" sz="20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timeout</a:t>
            </a:r>
            <a:r>
              <a:rPr lang="ru-RU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ru-RU" sz="20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on</a:t>
            </a:r>
            <a:r>
              <a:rPr lang="ru-RU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ru-RU" sz="20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background</a:t>
            </a:r>
            <a:endParaRPr lang="ru-RU" sz="2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US" sz="2800" dirty="0"/>
          </a:p>
        </p:txBody>
      </p:sp>
      <p:pic>
        <p:nvPicPr>
          <p:cNvPr id="4" name="Рисунок 3"/>
          <p:cNvPicPr/>
          <p:nvPr/>
        </p:nvPicPr>
        <p:blipFill>
          <a:blip r:embed="rId3"/>
          <a:stretch/>
        </p:blipFill>
        <p:spPr>
          <a:xfrm>
            <a:off x="6559488" y="166680"/>
            <a:ext cx="2414951" cy="5240060"/>
          </a:xfrm>
          <a:prstGeom prst="rect">
            <a:avLst/>
          </a:prstGeom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6559488" y="5514698"/>
            <a:ext cx="258451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err="1" smtClean="0"/>
              <a:t>GPS_Android</a:t>
            </a:r>
            <a:r>
              <a:rPr lang="en-US" sz="1100" dirty="0" smtClean="0"/>
              <a:t> installed on an Android </a:t>
            </a:r>
            <a:r>
              <a:rPr lang="en-US" sz="1100" dirty="0" err="1" smtClean="0"/>
              <a:t>SmartPhone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633116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UI Component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Рисунок 3"/>
          <p:cNvPicPr/>
          <p:nvPr/>
        </p:nvPicPr>
        <p:blipFill>
          <a:blip r:embed="rId3"/>
          <a:stretch/>
        </p:blipFill>
        <p:spPr>
          <a:xfrm>
            <a:off x="576000" y="1656000"/>
            <a:ext cx="8481960" cy="3960000"/>
          </a:xfrm>
          <a:prstGeom prst="rect">
            <a:avLst/>
          </a:prstGeom>
          <a:ln>
            <a:noFill/>
          </a:ln>
        </p:spPr>
      </p:pic>
      <p:sp>
        <p:nvSpPr>
          <p:cNvPr id="5" name="Line 2"/>
          <p:cNvSpPr/>
          <p:nvPr/>
        </p:nvSpPr>
        <p:spPr>
          <a:xfrm>
            <a:off x="1728000" y="1413720"/>
            <a:ext cx="360000" cy="746280"/>
          </a:xfrm>
          <a:prstGeom prst="line">
            <a:avLst/>
          </a:prstGeom>
          <a:ln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" name="Line 3"/>
          <p:cNvSpPr/>
          <p:nvPr/>
        </p:nvSpPr>
        <p:spPr>
          <a:xfrm flipH="1">
            <a:off x="1656000" y="5147364"/>
            <a:ext cx="1475840" cy="108636"/>
          </a:xfrm>
          <a:prstGeom prst="line">
            <a:avLst/>
          </a:prstGeom>
          <a:ln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" name="Line 4"/>
          <p:cNvSpPr/>
          <p:nvPr/>
        </p:nvSpPr>
        <p:spPr>
          <a:xfrm flipH="1">
            <a:off x="5832000" y="1466280"/>
            <a:ext cx="792000" cy="1341720"/>
          </a:xfrm>
          <a:prstGeom prst="line">
            <a:avLst/>
          </a:prstGeom>
          <a:ln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" name="TextShape 5"/>
          <p:cNvSpPr txBox="1"/>
          <p:nvPr/>
        </p:nvSpPr>
        <p:spPr>
          <a:xfrm>
            <a:off x="6264000" y="864000"/>
            <a:ext cx="2538360" cy="6022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ru-RU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Location data on given </a:t>
            </a:r>
          </a:p>
          <a:p>
            <a:r>
              <a:rPr lang="ru-RU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timeframe</a:t>
            </a:r>
          </a:p>
        </p:txBody>
      </p:sp>
      <p:sp>
        <p:nvSpPr>
          <p:cNvPr id="9" name="TextShape 6"/>
          <p:cNvSpPr txBox="1"/>
          <p:nvPr/>
        </p:nvSpPr>
        <p:spPr>
          <a:xfrm>
            <a:off x="826560" y="325800"/>
            <a:ext cx="1549440" cy="1114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ru-RU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Timeframe, </a:t>
            </a:r>
          </a:p>
          <a:p>
            <a:r>
              <a:rPr lang="ru-RU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update </a:t>
            </a:r>
          </a:p>
          <a:p>
            <a:r>
              <a:rPr lang="ru-RU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frequency</a:t>
            </a:r>
          </a:p>
          <a:p>
            <a:r>
              <a:rPr lang="ru-RU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configuration </a:t>
            </a:r>
          </a:p>
        </p:txBody>
      </p:sp>
      <p:sp>
        <p:nvSpPr>
          <p:cNvPr id="10" name="TextShape 7"/>
          <p:cNvSpPr txBox="1"/>
          <p:nvPr/>
        </p:nvSpPr>
        <p:spPr>
          <a:xfrm>
            <a:off x="3131840" y="4842268"/>
            <a:ext cx="1220040" cy="6022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ru-RU" sz="1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Database</a:t>
            </a:r>
            <a:r>
              <a:rPr lang="ru-RU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</a:p>
          <a:p>
            <a:r>
              <a:rPr lang="ru-RU" sz="1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statistics</a:t>
            </a:r>
            <a:endParaRPr lang="ru-RU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27584" y="5613766"/>
            <a:ext cx="78592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/>
              <a:t>Layout of the UI implemented by </a:t>
            </a:r>
            <a:r>
              <a:rPr lang="en-US" sz="1100" dirty="0" err="1" smtClean="0"/>
              <a:t>GPS_Frontend</a:t>
            </a:r>
            <a:r>
              <a:rPr lang="en-US" sz="1100" dirty="0" smtClean="0"/>
              <a:t>. The user interact via a web-browser.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407012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Backend Component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Рисунок 3"/>
          <p:cNvPicPr/>
          <p:nvPr/>
        </p:nvPicPr>
        <p:blipFill>
          <a:blip r:embed="rId3"/>
          <a:stretch/>
        </p:blipFill>
        <p:spPr>
          <a:xfrm>
            <a:off x="648000" y="1412776"/>
            <a:ext cx="8192160" cy="3542760"/>
          </a:xfrm>
          <a:prstGeom prst="rect">
            <a:avLst/>
          </a:prstGeom>
          <a:ln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827584" y="5613766"/>
            <a:ext cx="78592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/>
              <a:t>Component diagram for </a:t>
            </a:r>
            <a:r>
              <a:rPr lang="en-US" sz="1100" dirty="0" err="1" smtClean="0"/>
              <a:t>GPS_Tracker</a:t>
            </a:r>
            <a:r>
              <a:rPr lang="en-US" sz="1100" dirty="0" smtClean="0"/>
              <a:t> backend components.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436325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Component Layout for Experiment</a:t>
            </a:r>
            <a:endParaRPr lang="en-US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6" y="1157887"/>
            <a:ext cx="6054616" cy="4430511"/>
          </a:xfrm>
        </p:spPr>
      </p:pic>
      <p:sp>
        <p:nvSpPr>
          <p:cNvPr id="6" name="TextBox 5"/>
          <p:cNvSpPr txBox="1"/>
          <p:nvPr/>
        </p:nvSpPr>
        <p:spPr>
          <a:xfrm>
            <a:off x="1043608" y="5778768"/>
            <a:ext cx="78033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/>
              <a:t>Communication between components during the experiment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870525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Larissa">
  <a:themeElements>
    <a:clrScheme name="ICS">
      <a:dk1>
        <a:srgbClr val="000000"/>
      </a:dk1>
      <a:lt1>
        <a:srgbClr val="FFFFFF"/>
      </a:lt1>
      <a:dk2>
        <a:srgbClr val="FFFFFF"/>
      </a:dk2>
      <a:lt2>
        <a:srgbClr val="003359"/>
      </a:lt2>
      <a:accent1>
        <a:srgbClr val="FF7900"/>
      </a:accent1>
      <a:accent2>
        <a:srgbClr val="FFC000"/>
      </a:accent2>
      <a:accent3>
        <a:srgbClr val="FFBC7F"/>
      </a:accent3>
      <a:accent4>
        <a:srgbClr val="9E6422"/>
      </a:accent4>
      <a:accent5>
        <a:srgbClr val="B4DCDC"/>
      </a:accent5>
      <a:accent6>
        <a:srgbClr val="00747A"/>
      </a:accent6>
      <a:hlink>
        <a:srgbClr val="00747A"/>
      </a:hlink>
      <a:folHlink>
        <a:srgbClr val="78B6AB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679</TotalTime>
  <Words>613</Words>
  <Application>Microsoft Office PowerPoint</Application>
  <PresentationFormat>Экран (4:3)</PresentationFormat>
  <Paragraphs>174</Paragraphs>
  <Slides>23</Slides>
  <Notes>23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23</vt:i4>
      </vt:variant>
    </vt:vector>
  </HeadingPairs>
  <TitlesOfParts>
    <vt:vector size="27" baseType="lpstr">
      <vt:lpstr>ＭＳ Ｐゴシック</vt:lpstr>
      <vt:lpstr>Arial</vt:lpstr>
      <vt:lpstr>Calibri</vt:lpstr>
      <vt:lpstr>Larissa</vt:lpstr>
      <vt:lpstr>Performance analysis framework for base station placement using IEEE 802.11</vt:lpstr>
      <vt:lpstr>Problem Description</vt:lpstr>
      <vt:lpstr>A general use-case for possible solution</vt:lpstr>
      <vt:lpstr>Abstract System Design</vt:lpstr>
      <vt:lpstr>Framework Architecture Description</vt:lpstr>
      <vt:lpstr>Android Component</vt:lpstr>
      <vt:lpstr>UI Component</vt:lpstr>
      <vt:lpstr>Backend Component</vt:lpstr>
      <vt:lpstr>Component Layout for Experiment</vt:lpstr>
      <vt:lpstr>Optimized positions for UAV-BS</vt:lpstr>
      <vt:lpstr>Result of experiment</vt:lpstr>
      <vt:lpstr>Conclusion</vt:lpstr>
      <vt:lpstr>Appendix. Resolved problems</vt:lpstr>
      <vt:lpstr>Appendix. Deployment Diagram of Framework</vt:lpstr>
      <vt:lpstr>Appendix. Network Diagram of Experiment</vt:lpstr>
      <vt:lpstr>Appendix. Experiment 1/6</vt:lpstr>
      <vt:lpstr>Appendix. Experiment 1/6</vt:lpstr>
      <vt:lpstr>Appendix. Experiment 1/6</vt:lpstr>
      <vt:lpstr>Appendix. Experiment 2/6</vt:lpstr>
      <vt:lpstr>Appendix. Experiment 3/6</vt:lpstr>
      <vt:lpstr>Appendix. Experiment 4/6</vt:lpstr>
      <vt:lpstr>Appendix. Experiment 5/6</vt:lpstr>
      <vt:lpstr>Appendix. Experiment 6/6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Integrated Communication Systems Group</dc:creator>
  <cp:lastModifiedBy>Кукарцев Кирилл Сергеевич</cp:lastModifiedBy>
  <cp:revision>134</cp:revision>
  <dcterms:created xsi:type="dcterms:W3CDTF">2010-10-05T15:15:43Z</dcterms:created>
  <dcterms:modified xsi:type="dcterms:W3CDTF">2020-03-11T11:23:26Z</dcterms:modified>
</cp:coreProperties>
</file>